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58" r:id="rId3"/>
    <p:sldId id="259" r:id="rId4"/>
    <p:sldId id="263" r:id="rId5"/>
    <p:sldId id="262" r:id="rId6"/>
    <p:sldId id="264" r:id="rId7"/>
    <p:sldId id="265" r:id="rId8"/>
    <p:sldId id="266" r:id="rId9"/>
    <p:sldId id="267" r:id="rId10"/>
    <p:sldId id="268" r:id="rId11"/>
    <p:sldId id="261" r:id="rId12"/>
    <p:sldId id="269" r:id="rId13"/>
    <p:sldId id="270" r:id="rId14"/>
    <p:sldId id="271" r:id="rId1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08/06/1442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08/06/1442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08/06/1442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08/06/1442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08/06/1442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08/06/1442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7000" r="-7000"/>
          </a:stretch>
        </a:blip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b="1" dirty="0"/>
              <a:t>خدمات علم النفس السريري </a:t>
            </a:r>
            <a:endParaRPr lang="ar-IQ" dirty="0"/>
          </a:p>
        </p:txBody>
      </p:sp>
      <p:sp>
        <p:nvSpPr>
          <p:cNvPr id="3" name="عنوان فرعي 2"/>
          <p:cNvSpPr>
            <a:spLocks noGrp="1"/>
          </p:cNvSpPr>
          <p:nvPr>
            <p:ph type="subTitle" idx="1"/>
          </p:nvPr>
        </p:nvSpPr>
        <p:spPr/>
        <p:txBody>
          <a:bodyPr/>
          <a:lstStyle/>
          <a:p>
            <a:r>
              <a:rPr lang="ar-IQ" dirty="0" smtClean="0">
                <a:solidFill>
                  <a:schemeClr val="tx1"/>
                </a:solidFill>
              </a:rPr>
              <a:t>المحاضرة الثالثة</a:t>
            </a:r>
          </a:p>
          <a:p>
            <a:r>
              <a:rPr lang="ar-IQ" dirty="0" smtClean="0">
                <a:solidFill>
                  <a:schemeClr val="tx1"/>
                </a:solidFill>
              </a:rPr>
              <a:t>اعداد</a:t>
            </a:r>
          </a:p>
          <a:p>
            <a:r>
              <a:rPr lang="ar-IQ" dirty="0" err="1" smtClean="0">
                <a:solidFill>
                  <a:schemeClr val="tx1"/>
                </a:solidFill>
              </a:rPr>
              <a:t>ا.د.سناء</a:t>
            </a:r>
            <a:r>
              <a:rPr lang="ar-IQ" dirty="0" smtClean="0">
                <a:solidFill>
                  <a:schemeClr val="tx1"/>
                </a:solidFill>
              </a:rPr>
              <a:t> </a:t>
            </a:r>
            <a:r>
              <a:rPr lang="ar-IQ" dirty="0" err="1" smtClean="0">
                <a:solidFill>
                  <a:schemeClr val="tx1"/>
                </a:solidFill>
              </a:rPr>
              <a:t>عبدالزهرة</a:t>
            </a:r>
            <a:r>
              <a:rPr lang="ar-IQ" dirty="0" smtClean="0">
                <a:solidFill>
                  <a:schemeClr val="tx1"/>
                </a:solidFill>
              </a:rPr>
              <a:t> الجمعان</a:t>
            </a:r>
            <a:endParaRPr lang="ar-IQ" dirty="0">
              <a:solidFill>
                <a:schemeClr val="tx1"/>
              </a:solidFill>
            </a:endParaRPr>
          </a:p>
        </p:txBody>
      </p:sp>
    </p:spTree>
    <p:extLst>
      <p:ext uri="{BB962C8B-B14F-4D97-AF65-F5344CB8AC3E}">
        <p14:creationId xmlns:p14="http://schemas.microsoft.com/office/powerpoint/2010/main" val="24828804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7030A0">
            <a:alpha val="11000"/>
          </a:srgb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3600" b="1" dirty="0" smtClean="0">
                <a:solidFill>
                  <a:srgbClr val="FF0000"/>
                </a:solidFill>
              </a:rPr>
              <a:t>اما خدمات علم النفس الاكلينيكي في هذا الجانب فهي</a:t>
            </a:r>
            <a:r>
              <a:rPr lang="ar-IQ" sz="3600" dirty="0" smtClean="0"/>
              <a:t>:</a:t>
            </a:r>
            <a:endParaRPr lang="ar-IQ" sz="3600" dirty="0"/>
          </a:p>
        </p:txBody>
      </p:sp>
      <p:sp>
        <p:nvSpPr>
          <p:cNvPr id="3" name="عنصر نائب للمحتوى 2"/>
          <p:cNvSpPr>
            <a:spLocks noGrp="1"/>
          </p:cNvSpPr>
          <p:nvPr>
            <p:ph idx="1"/>
          </p:nvPr>
        </p:nvSpPr>
        <p:spPr/>
        <p:txBody>
          <a:bodyPr>
            <a:normAutofit lnSpcReduction="10000"/>
          </a:bodyPr>
          <a:lstStyle/>
          <a:p>
            <a:r>
              <a:rPr lang="ar-IQ" dirty="0"/>
              <a:t>- يساعد علم النفس السريري الفرد الذي يتعاملون معه  أذا  كان مصاباً بأحد </a:t>
            </a:r>
            <a:r>
              <a:rPr lang="ar-IQ" dirty="0" err="1"/>
              <a:t>ألامراض</a:t>
            </a:r>
            <a:r>
              <a:rPr lang="ar-IQ" dirty="0"/>
              <a:t> النفسية أو غيرها  في </a:t>
            </a:r>
            <a:r>
              <a:rPr lang="ar-IQ" dirty="0" smtClean="0"/>
              <a:t>تعليمه  </a:t>
            </a:r>
            <a:r>
              <a:rPr lang="ar-IQ" dirty="0"/>
              <a:t>التفاعـل بإيجابيـة مـع زملائـه وحسـن التعبيـر .</a:t>
            </a:r>
            <a:endParaRPr lang="en-US" dirty="0"/>
          </a:p>
          <a:p>
            <a:r>
              <a:rPr lang="ar-IQ" dirty="0"/>
              <a:t>- مساعدة  الفرد على </a:t>
            </a:r>
            <a:r>
              <a:rPr lang="ar-IQ" dirty="0" err="1"/>
              <a:t>أعطاء</a:t>
            </a:r>
            <a:r>
              <a:rPr lang="ar-IQ" dirty="0"/>
              <a:t> الفرصة للمشــاعر الإيجابيــة  بالظهور وحتى  الســلبية .</a:t>
            </a:r>
            <a:endParaRPr lang="en-US" dirty="0"/>
          </a:p>
          <a:p>
            <a:r>
              <a:rPr lang="ar-IQ" dirty="0"/>
              <a:t>- ضــبط انفعالاتــه وعدم التهور  فــي مواقــف التفاعــل الاجتمــاعي مــع رفاقــه،</a:t>
            </a:r>
            <a:endParaRPr lang="en-US" dirty="0"/>
          </a:p>
          <a:p>
            <a:r>
              <a:rPr lang="ar-IQ" dirty="0"/>
              <a:t>وكذلك التعرف على مشاعر زملائه و تلميحـاتهم، و حسـن التصـرف بمـا يناسـب الموقـف</a:t>
            </a:r>
          </a:p>
        </p:txBody>
      </p:sp>
    </p:spTree>
    <p:extLst>
      <p:ext uri="{BB962C8B-B14F-4D97-AF65-F5344CB8AC3E}">
        <p14:creationId xmlns:p14="http://schemas.microsoft.com/office/powerpoint/2010/main" val="4237648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25000" t="-9000" r="-25000" b="-15000"/>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marL="0" indent="0">
              <a:buNone/>
            </a:pPr>
            <a:r>
              <a:rPr lang="ar-IQ" b="1" dirty="0" smtClean="0"/>
              <a:t>ثالثا: التأهيل </a:t>
            </a:r>
            <a:r>
              <a:rPr lang="ar-IQ" b="1" dirty="0"/>
              <a:t>المجتمعي</a:t>
            </a:r>
            <a:r>
              <a:rPr lang="ar-IQ" dirty="0"/>
              <a:t> : </a:t>
            </a:r>
            <a:endParaRPr lang="en-US" dirty="0"/>
          </a:p>
          <a:p>
            <a:pPr marL="0" indent="0">
              <a:buNone/>
            </a:pPr>
            <a:r>
              <a:rPr lang="ar-IQ" dirty="0"/>
              <a:t> </a:t>
            </a:r>
            <a:r>
              <a:rPr lang="ar-IQ" dirty="0">
                <a:solidFill>
                  <a:srgbClr val="FF0000"/>
                </a:solidFill>
              </a:rPr>
              <a:t>مفهوم </a:t>
            </a:r>
            <a:r>
              <a:rPr lang="ar-IQ" dirty="0" smtClean="0">
                <a:solidFill>
                  <a:srgbClr val="FF0000"/>
                </a:solidFill>
              </a:rPr>
              <a:t>التأهيل</a:t>
            </a:r>
            <a:r>
              <a:rPr lang="ar-IQ" dirty="0" smtClean="0"/>
              <a:t>:</a:t>
            </a:r>
          </a:p>
          <a:p>
            <a:pPr marL="0" indent="0">
              <a:buNone/>
            </a:pPr>
            <a:r>
              <a:rPr lang="ar-IQ" dirty="0" smtClean="0"/>
              <a:t> </a:t>
            </a:r>
            <a:r>
              <a:rPr lang="ar-IQ" dirty="0"/>
              <a:t>يعرف التأهيل بأنه استعادة الفرد </a:t>
            </a:r>
            <a:r>
              <a:rPr lang="ar-IQ" dirty="0" smtClean="0"/>
              <a:t>المريض لأقصى </a:t>
            </a:r>
            <a:r>
              <a:rPr lang="ar-IQ" dirty="0"/>
              <a:t>ما تسمح به قدراته في النواحي الجسمية والعقلية والاجتماعية والمهنية والاقتصادية .</a:t>
            </a:r>
          </a:p>
          <a:p>
            <a:pPr marL="0" indent="0">
              <a:buNone/>
            </a:pPr>
            <a:r>
              <a:rPr lang="ar-IQ" dirty="0"/>
              <a:t>كما ينظر إلى التأهيل على أنه (إعادة التكيف أو إعادة الإعداد للحياة). </a:t>
            </a:r>
          </a:p>
          <a:p>
            <a:pPr marL="0" indent="0">
              <a:buNone/>
            </a:pPr>
            <a:r>
              <a:rPr lang="ar-IQ" dirty="0" smtClean="0"/>
              <a:t> </a:t>
            </a:r>
            <a:endParaRPr lang="en-US" dirty="0"/>
          </a:p>
        </p:txBody>
      </p:sp>
    </p:spTree>
    <p:extLst>
      <p:ext uri="{BB962C8B-B14F-4D97-AF65-F5344CB8AC3E}">
        <p14:creationId xmlns:p14="http://schemas.microsoft.com/office/powerpoint/2010/main" val="2787319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8000"/>
            <a:lum/>
          </a:blip>
          <a:srcRect/>
          <a:stretch>
            <a:fillRect l="-3000" r="-3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dirty="0" smtClean="0"/>
              <a:t>ومصطلح </a:t>
            </a:r>
            <a:r>
              <a:rPr lang="ar-IQ" dirty="0"/>
              <a:t>التأهيل هو مصطلح ذو مدلولات واسعة، ويشيع استخدامه في سياقات متباينة، فهو بوجه عام يشير إلى إعادة الأفراد والأماكن والأشياء إلى الأوضاع السابقة أو إلى تجديدها ٍ وترميمها، وفي كل من هذه السياقات المتنوعة، ثمة إشارة ضمنية للعودة إلى حالة جيدة أو صحية أو نشاط مفيد وبناء </a:t>
            </a:r>
            <a:r>
              <a:rPr lang="en-US" dirty="0" smtClean="0"/>
              <a:t>(</a:t>
            </a:r>
            <a:endParaRPr lang="ar-IQ" dirty="0" smtClean="0"/>
          </a:p>
          <a:p>
            <a:r>
              <a:rPr lang="ar-IQ" dirty="0" smtClean="0"/>
              <a:t>فالتأهيل يعني </a:t>
            </a:r>
            <a:r>
              <a:rPr lang="ar-IQ" dirty="0"/>
              <a:t>تقديم الخدمات الاجتماعية والنفسية والطبية والتعليمية والمهنية ،التي يلزم توفيرها للفرد </a:t>
            </a:r>
            <a:r>
              <a:rPr lang="ar-IQ" dirty="0" smtClean="0"/>
              <a:t>وأسرته </a:t>
            </a:r>
            <a:r>
              <a:rPr lang="ar-IQ" dirty="0"/>
              <a:t>لتمكينه من التغلب على الآثار السلبية التي نتجت عن </a:t>
            </a:r>
            <a:r>
              <a:rPr lang="ar-IQ" dirty="0" smtClean="0"/>
              <a:t>مشكلته.</a:t>
            </a:r>
            <a:endParaRPr lang="ar-IQ" dirty="0"/>
          </a:p>
        </p:txBody>
      </p:sp>
    </p:spTree>
    <p:extLst>
      <p:ext uri="{BB962C8B-B14F-4D97-AF65-F5344CB8AC3E}">
        <p14:creationId xmlns:p14="http://schemas.microsoft.com/office/powerpoint/2010/main" val="18306572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8000"/>
            <a:lum/>
          </a:blip>
          <a:srcRect/>
          <a:stretch>
            <a:fillRect t="-4000" b="-4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lnSpcReduction="10000"/>
          </a:bodyPr>
          <a:lstStyle/>
          <a:p>
            <a:r>
              <a:rPr lang="ar-IQ" sz="2400" b="1" dirty="0">
                <a:solidFill>
                  <a:srgbClr val="FF0000"/>
                </a:solidFill>
              </a:rPr>
              <a:t>التأهيل </a:t>
            </a:r>
            <a:r>
              <a:rPr lang="ar-IQ" sz="2400" b="1" dirty="0" smtClean="0">
                <a:solidFill>
                  <a:srgbClr val="FF0000"/>
                </a:solidFill>
              </a:rPr>
              <a:t> </a:t>
            </a:r>
            <a:r>
              <a:rPr lang="en-US" sz="2400" b="1" dirty="0" smtClean="0">
                <a:solidFill>
                  <a:srgbClr val="FF0000"/>
                </a:solidFill>
              </a:rPr>
              <a:t>Habilitation </a:t>
            </a:r>
            <a:r>
              <a:rPr lang="ar-IQ" sz="2400" b="1" dirty="0" smtClean="0">
                <a:solidFill>
                  <a:srgbClr val="FF0000"/>
                </a:solidFill>
              </a:rPr>
              <a:t> وإعادة </a:t>
            </a:r>
            <a:r>
              <a:rPr lang="ar-IQ" sz="2400" b="1" dirty="0">
                <a:solidFill>
                  <a:srgbClr val="FF0000"/>
                </a:solidFill>
              </a:rPr>
              <a:t>التأهيل </a:t>
            </a:r>
            <a:r>
              <a:rPr lang="en-US" sz="2400" b="1" dirty="0" smtClean="0">
                <a:solidFill>
                  <a:srgbClr val="FF0000"/>
                </a:solidFill>
              </a:rPr>
              <a:t>Rehabilitation</a:t>
            </a:r>
            <a:r>
              <a:rPr lang="en-US" b="1" dirty="0" smtClean="0">
                <a:solidFill>
                  <a:srgbClr val="FF0000"/>
                </a:solidFill>
              </a:rPr>
              <a:t> </a:t>
            </a:r>
            <a:endParaRPr lang="ar-IQ" b="1" dirty="0" smtClean="0">
              <a:solidFill>
                <a:srgbClr val="FF0000"/>
              </a:solidFill>
            </a:endParaRPr>
          </a:p>
          <a:p>
            <a:r>
              <a:rPr lang="ar-IQ" dirty="0" smtClean="0"/>
              <a:t>تميز </a:t>
            </a:r>
            <a:r>
              <a:rPr lang="ar-IQ" dirty="0"/>
              <a:t>المراجع العلمية المتخصصة بين مصطلحي التأهيل (</a:t>
            </a:r>
            <a:r>
              <a:rPr lang="en-US" dirty="0"/>
              <a:t>Habilitation (</a:t>
            </a:r>
            <a:r>
              <a:rPr lang="ar-IQ" dirty="0"/>
              <a:t>وإعادة التأهيل (</a:t>
            </a:r>
            <a:r>
              <a:rPr lang="en-US" dirty="0"/>
              <a:t>Rehabilitation ،(</a:t>
            </a:r>
            <a:r>
              <a:rPr lang="ar-IQ" dirty="0"/>
              <a:t>وإن كانت الأدبيات تستخدمهما بشكل تبادلي وكأنهما يعنيان الشيء نفسه. والأكثر شيوعاً في اللغة العربية استخدام مصطلح التأهيل والذي يستخدم أيضاً للدلالة على إعادة التأهيل. وكذلك هو الحال في اللغة الإنجليزية، فإن الاصطلاح الأكثر شيوعاً هو (</a:t>
            </a:r>
            <a:r>
              <a:rPr lang="en-US" dirty="0"/>
              <a:t>Rehabilitation (</a:t>
            </a:r>
            <a:r>
              <a:rPr lang="ar-IQ" dirty="0"/>
              <a:t>للدلالة على كل من التأهيل وإعادة التأهيل. </a:t>
            </a:r>
          </a:p>
        </p:txBody>
      </p:sp>
    </p:spTree>
    <p:extLst>
      <p:ext uri="{BB962C8B-B14F-4D97-AF65-F5344CB8AC3E}">
        <p14:creationId xmlns:p14="http://schemas.microsoft.com/office/powerpoint/2010/main" val="37324727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9000"/>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b="1" dirty="0" smtClean="0">
                <a:solidFill>
                  <a:srgbClr val="FF0000"/>
                </a:solidFill>
              </a:rPr>
              <a:t>خدمات </a:t>
            </a:r>
            <a:r>
              <a:rPr lang="ar-IQ" b="1" dirty="0" err="1" smtClean="0">
                <a:solidFill>
                  <a:srgbClr val="FF0000"/>
                </a:solidFill>
              </a:rPr>
              <a:t>التاهيل</a:t>
            </a:r>
            <a:r>
              <a:rPr lang="ar-IQ" b="1" dirty="0" smtClean="0">
                <a:solidFill>
                  <a:srgbClr val="FF0000"/>
                </a:solidFill>
              </a:rPr>
              <a:t> المجتمعي التي يقدمها الاكلينيكي</a:t>
            </a:r>
            <a:endParaRPr lang="ar-IQ" b="1" dirty="0">
              <a:solidFill>
                <a:srgbClr val="FF0000"/>
              </a:solidFill>
            </a:endParaRPr>
          </a:p>
        </p:txBody>
      </p:sp>
      <p:sp>
        <p:nvSpPr>
          <p:cNvPr id="3" name="عنصر نائب للمحتوى 2"/>
          <p:cNvSpPr>
            <a:spLocks noGrp="1"/>
          </p:cNvSpPr>
          <p:nvPr>
            <p:ph idx="1"/>
          </p:nvPr>
        </p:nvSpPr>
        <p:spPr/>
        <p:txBody>
          <a:bodyPr>
            <a:normAutofit fontScale="92500" lnSpcReduction="20000"/>
          </a:bodyPr>
          <a:lstStyle/>
          <a:p>
            <a:pPr marL="0" indent="0">
              <a:buNone/>
            </a:pPr>
            <a:r>
              <a:rPr lang="ar-IQ" dirty="0"/>
              <a:t>يساعد علم النفس السريري المرضى المتماثلين للشفاء في تأهيلهم لممارسة حياتهم ألاعتيادية في المجتمع الذي يعيشون فيه </a:t>
            </a:r>
            <a:r>
              <a:rPr lang="ar-IQ"/>
              <a:t>والتي </a:t>
            </a:r>
            <a:r>
              <a:rPr lang="ar-IQ" smtClean="0"/>
              <a:t>منها:  </a:t>
            </a:r>
            <a:endParaRPr lang="en-US" dirty="0"/>
          </a:p>
          <a:p>
            <a:pPr marL="514350" indent="-514350">
              <a:buFont typeface="+mj-lt"/>
              <a:buAutoNum type="arabicPeriod"/>
            </a:pPr>
            <a:r>
              <a:rPr lang="ar-IQ" dirty="0" smtClean="0"/>
              <a:t>-دمج </a:t>
            </a:r>
            <a:r>
              <a:rPr lang="ar-IQ" dirty="0"/>
              <a:t>المتعالجين في مجتمعاتهم وحماية حقوقهم  لتمكينهم من الانتفاع من الموارد المحلية المختلفة</a:t>
            </a:r>
            <a:endParaRPr lang="en-US" dirty="0"/>
          </a:p>
          <a:p>
            <a:pPr marL="514350" indent="-514350">
              <a:buFont typeface="+mj-lt"/>
              <a:buAutoNum type="arabicPeriod"/>
            </a:pPr>
            <a:r>
              <a:rPr lang="ar-IQ" dirty="0" smtClean="0"/>
              <a:t> </a:t>
            </a:r>
            <a:r>
              <a:rPr lang="ar-IQ" dirty="0"/>
              <a:t>رفع مستوى المتعالج  من خلال التدريب والتأهيل والاندماج في المدارس  </a:t>
            </a:r>
            <a:endParaRPr lang="en-US" dirty="0"/>
          </a:p>
          <a:p>
            <a:pPr marL="514350" indent="-514350">
              <a:buFont typeface="+mj-lt"/>
              <a:buAutoNum type="arabicPeriod"/>
            </a:pPr>
            <a:r>
              <a:rPr lang="ar-IQ" dirty="0" smtClean="0"/>
              <a:t> </a:t>
            </a:r>
            <a:r>
              <a:rPr lang="ar-IQ" dirty="0"/>
              <a:t>يساعد في تغيير النظرة السلبية تجاه المريض من خلال ممارسة دوراً نشطا وفاعلاً للأسرة والمجتمع في عملية التأهيل.</a:t>
            </a:r>
            <a:endParaRPr lang="en-US" dirty="0"/>
          </a:p>
          <a:p>
            <a:pPr marL="514350" indent="-514350">
              <a:buFont typeface="+mj-lt"/>
              <a:buAutoNum type="arabicPeriod"/>
            </a:pPr>
            <a:r>
              <a:rPr lang="ar-IQ" dirty="0" err="1" smtClean="0"/>
              <a:t>ألانتفاع</a:t>
            </a:r>
            <a:r>
              <a:rPr lang="ar-IQ" dirty="0" smtClean="0"/>
              <a:t> </a:t>
            </a:r>
            <a:r>
              <a:rPr lang="ar-IQ" dirty="0"/>
              <a:t>من الخدمات والفرص المتاحة في المجتمع.</a:t>
            </a:r>
            <a:endParaRPr lang="en-US" dirty="0"/>
          </a:p>
          <a:p>
            <a:pPr marL="514350" indent="-514350">
              <a:buFont typeface="+mj-lt"/>
              <a:buAutoNum type="arabicPeriod"/>
            </a:pPr>
            <a:endParaRPr lang="ar-IQ" dirty="0"/>
          </a:p>
        </p:txBody>
      </p:sp>
    </p:spTree>
    <p:extLst>
      <p:ext uri="{BB962C8B-B14F-4D97-AF65-F5344CB8AC3E}">
        <p14:creationId xmlns:p14="http://schemas.microsoft.com/office/powerpoint/2010/main" val="31221829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t="-12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51520" y="1556792"/>
            <a:ext cx="8229600" cy="1224136"/>
          </a:xfrm>
        </p:spPr>
        <p:txBody>
          <a:bodyPr>
            <a:normAutofit fontScale="90000"/>
          </a:bodyPr>
          <a:lstStyle/>
          <a:p>
            <a:r>
              <a:rPr lang="ar-IQ" b="1" dirty="0">
                <a:solidFill>
                  <a:srgbClr val="FF0000"/>
                </a:solidFill>
              </a:rPr>
              <a:t>ثانيا  الخدمات ألاجتماعية :</a:t>
            </a:r>
            <a:br>
              <a:rPr lang="ar-IQ" b="1" dirty="0">
                <a:solidFill>
                  <a:srgbClr val="FF0000"/>
                </a:solidFill>
              </a:rPr>
            </a:br>
            <a:endParaRPr lang="ar-IQ" dirty="0"/>
          </a:p>
        </p:txBody>
      </p:sp>
      <p:sp>
        <p:nvSpPr>
          <p:cNvPr id="3" name="عنصر نائب للمحتوى 2"/>
          <p:cNvSpPr>
            <a:spLocks noGrp="1"/>
          </p:cNvSpPr>
          <p:nvPr>
            <p:ph idx="1"/>
          </p:nvPr>
        </p:nvSpPr>
        <p:spPr>
          <a:xfrm>
            <a:off x="467544" y="2564904"/>
            <a:ext cx="6635080" cy="3129211"/>
          </a:xfrm>
        </p:spPr>
        <p:txBody>
          <a:bodyPr/>
          <a:lstStyle/>
          <a:p>
            <a:endParaRPr lang="ar-IQ" b="1" dirty="0" smtClean="0">
              <a:solidFill>
                <a:srgbClr val="FF0000"/>
              </a:solidFill>
            </a:endParaRPr>
          </a:p>
          <a:p>
            <a:pPr>
              <a:buFontTx/>
              <a:buChar char="-"/>
            </a:pPr>
            <a:r>
              <a:rPr lang="ar-IQ" b="1" dirty="0" err="1" smtClean="0"/>
              <a:t>ألاسناد</a:t>
            </a:r>
            <a:r>
              <a:rPr lang="ar-IQ" b="1" dirty="0" smtClean="0"/>
              <a:t> </a:t>
            </a:r>
            <a:r>
              <a:rPr lang="ar-IQ" b="1" dirty="0"/>
              <a:t>ألاجتماعي </a:t>
            </a:r>
            <a:endParaRPr lang="ar-IQ" b="1" dirty="0" smtClean="0"/>
          </a:p>
          <a:p>
            <a:pPr>
              <a:buFontTx/>
              <a:buChar char="-"/>
            </a:pPr>
            <a:r>
              <a:rPr lang="ar-IQ" b="1" dirty="0" smtClean="0"/>
              <a:t> </a:t>
            </a:r>
            <a:r>
              <a:rPr lang="ar-IQ" b="1" dirty="0" err="1"/>
              <a:t>أكتساب</a:t>
            </a:r>
            <a:r>
              <a:rPr lang="ar-IQ" b="1" dirty="0"/>
              <a:t> المهارات ألاجتماعية </a:t>
            </a:r>
            <a:endParaRPr lang="ar-IQ" b="1" dirty="0" smtClean="0"/>
          </a:p>
          <a:p>
            <a:pPr>
              <a:buFontTx/>
              <a:buChar char="-"/>
            </a:pPr>
            <a:r>
              <a:rPr lang="ar-IQ" b="1" dirty="0" smtClean="0"/>
              <a:t> </a:t>
            </a:r>
            <a:r>
              <a:rPr lang="ar-IQ" b="1" dirty="0"/>
              <a:t>تأهيل </a:t>
            </a:r>
            <a:r>
              <a:rPr lang="ar-IQ" b="1" dirty="0" smtClean="0"/>
              <a:t>مجتمعي</a:t>
            </a:r>
            <a:endParaRPr lang="ar-IQ" b="1" dirty="0">
              <a:solidFill>
                <a:srgbClr val="FF0000"/>
              </a:solidFill>
            </a:endParaRPr>
          </a:p>
          <a:p>
            <a:endParaRPr lang="ar-IQ" dirty="0"/>
          </a:p>
        </p:txBody>
      </p:sp>
    </p:spTree>
    <p:extLst>
      <p:ext uri="{BB962C8B-B14F-4D97-AF65-F5344CB8AC3E}">
        <p14:creationId xmlns:p14="http://schemas.microsoft.com/office/powerpoint/2010/main" val="1685298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8000"/>
            <a:lum/>
          </a:blip>
          <a:srcRect/>
          <a:stretch>
            <a:fillRect l="-25000" t="-9000" r="-25000" b="-15000"/>
          </a:stretch>
        </a:blip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fontScale="85000" lnSpcReduction="10000"/>
          </a:bodyPr>
          <a:lstStyle/>
          <a:p>
            <a:pPr marL="0" indent="0">
              <a:buNone/>
            </a:pPr>
            <a:r>
              <a:rPr lang="ar-IQ" b="1" dirty="0" smtClean="0"/>
              <a:t>اولا:  </a:t>
            </a:r>
            <a:r>
              <a:rPr lang="ar-IQ" b="1" dirty="0" err="1"/>
              <a:t>ألاسناد</a:t>
            </a:r>
            <a:r>
              <a:rPr lang="ar-IQ" b="1" dirty="0"/>
              <a:t> ألاجتماعي : </a:t>
            </a:r>
            <a:endParaRPr lang="ar-IQ" b="1" dirty="0" smtClean="0"/>
          </a:p>
          <a:p>
            <a:pPr marL="0" indent="0">
              <a:buNone/>
            </a:pPr>
            <a:r>
              <a:rPr lang="ar-SA" dirty="0"/>
              <a:t>يعرفه </a:t>
            </a:r>
            <a:r>
              <a:rPr lang="ar-SA" dirty="0" err="1"/>
              <a:t>جينتري</a:t>
            </a:r>
            <a:r>
              <a:rPr lang="ar-SA" dirty="0"/>
              <a:t> </a:t>
            </a:r>
            <a:r>
              <a:rPr lang="ar-SA" dirty="0" err="1"/>
              <a:t>وجودون</a:t>
            </a:r>
            <a:r>
              <a:rPr lang="ar-SA" dirty="0"/>
              <a:t>   </a:t>
            </a:r>
            <a:r>
              <a:rPr lang="en-US" dirty="0"/>
              <a:t>( Gentry&amp; Goodwin :1995K,Pp 560 )  </a:t>
            </a:r>
            <a:r>
              <a:rPr lang="ar-IQ" dirty="0" smtClean="0"/>
              <a:t>الاسناد الاجتماعي </a:t>
            </a:r>
            <a:r>
              <a:rPr lang="ar-SA" dirty="0" smtClean="0"/>
              <a:t>بأنه: </a:t>
            </a:r>
            <a:r>
              <a:rPr lang="ar-SA" dirty="0"/>
              <a:t>"شبكة من العلاقات التي تقدم المساندة المستمرة للفرد بصرف النظر عن الضغوط النفسية الموجودة في حياته ، وهي إما أن تكون موجودة أثناء حدوث الضغوط أو أن يكون لدى الفرد إدراك بأنها ستنشط في حالة وجود الضغوط </a:t>
            </a:r>
            <a:r>
              <a:rPr lang="ar-EG" dirty="0"/>
              <a:t>ومهما كان الأساس أو المفهوم النظري لمصطلح الإسناد الاجتماعي فلا شك أنه يشتمل على مكونين رئيسيين هما :</a:t>
            </a:r>
            <a:endParaRPr lang="en-US" dirty="0"/>
          </a:p>
          <a:p>
            <a:pPr marL="0" indent="0">
              <a:buNone/>
            </a:pPr>
            <a:r>
              <a:rPr lang="ar-EG" dirty="0"/>
              <a:t>1 – إدراك الفرد بأن له من الأشخاص من يرجع إليهم وقت الحاجة .</a:t>
            </a:r>
            <a:endParaRPr lang="en-US" dirty="0"/>
          </a:p>
          <a:p>
            <a:pPr marL="0" indent="0">
              <a:buNone/>
            </a:pPr>
            <a:r>
              <a:rPr lang="ar-EG" dirty="0"/>
              <a:t>2 – أن هذا الفرد لديه قناعة ورضا بدرجة كبيرة عن هذه المسألة المتاحة .</a:t>
            </a:r>
            <a:endParaRPr lang="en-US" dirty="0"/>
          </a:p>
          <a:p>
            <a:pPr marL="0" indent="0">
              <a:buNone/>
            </a:pPr>
            <a:endParaRPr lang="en-US" dirty="0"/>
          </a:p>
          <a:p>
            <a:pPr marL="0" indent="0">
              <a:buNone/>
            </a:pPr>
            <a:endParaRPr lang="ar-IQ" dirty="0"/>
          </a:p>
        </p:txBody>
      </p:sp>
    </p:spTree>
    <p:extLst>
      <p:ext uri="{BB962C8B-B14F-4D97-AF65-F5344CB8AC3E}">
        <p14:creationId xmlns:p14="http://schemas.microsoft.com/office/powerpoint/2010/main" val="31268896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alphaModFix amt="28000"/>
            <a:lum/>
          </a:blip>
          <a:srcRect/>
          <a:stretch>
            <a:fillRect/>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err="1" smtClean="0"/>
              <a:t>فالاسناد</a:t>
            </a:r>
            <a:r>
              <a:rPr lang="ar-IQ" dirty="0" smtClean="0"/>
              <a:t> الاجتماعي اذن  هو </a:t>
            </a:r>
            <a:r>
              <a:rPr lang="ar-SA" dirty="0" smtClean="0"/>
              <a:t>كل </a:t>
            </a:r>
            <a:r>
              <a:rPr lang="ar-SA" dirty="0"/>
              <a:t>ما يدعم الإنسان ويقف بجانبه مادياً أو معنوياً سواءً كان هذا الدعم من أفراد (أهل أو زملاء أو أصدقاء أو جيران  ...الخ ،  أو منظمات </a:t>
            </a:r>
            <a:r>
              <a:rPr lang="ar-IQ" dirty="0" smtClean="0"/>
              <a:t>(ح</a:t>
            </a:r>
            <a:r>
              <a:rPr lang="ar-SA" dirty="0" err="1" smtClean="0"/>
              <a:t>كومات</a:t>
            </a:r>
            <a:r>
              <a:rPr lang="ar-SA" dirty="0" smtClean="0"/>
              <a:t> </a:t>
            </a:r>
            <a:r>
              <a:rPr lang="ar-SA" dirty="0"/>
              <a:t>وقوانين أو منظمات لحقوق الإنسان ....الخ )</a:t>
            </a:r>
            <a:endParaRPr lang="en-US" dirty="0"/>
          </a:p>
          <a:p>
            <a:endParaRPr lang="ar-IQ" dirty="0"/>
          </a:p>
        </p:txBody>
      </p:sp>
    </p:spTree>
    <p:extLst>
      <p:ext uri="{BB962C8B-B14F-4D97-AF65-F5344CB8AC3E}">
        <p14:creationId xmlns:p14="http://schemas.microsoft.com/office/powerpoint/2010/main" val="638026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pattFill prst="pct25">
          <a:fgClr>
            <a:srgbClr val="FF0000"/>
          </a:fgClr>
          <a:bgClr>
            <a:schemeClr val="bg1"/>
          </a:bgClr>
        </a:patt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r"/>
            <a:r>
              <a:rPr lang="ar-IQ" sz="2800" dirty="0" smtClean="0"/>
              <a:t>ومن الخدمات التي يقوم بها علم النفس الاكلينيكي في هذا المجال</a:t>
            </a:r>
            <a:r>
              <a:rPr lang="ar-IQ" sz="3200" dirty="0" smtClean="0"/>
              <a:t>:</a:t>
            </a:r>
            <a:endParaRPr lang="ar-IQ" sz="3200" dirty="0"/>
          </a:p>
        </p:txBody>
      </p:sp>
      <p:sp>
        <p:nvSpPr>
          <p:cNvPr id="3" name="عنصر نائب للمحتوى 2"/>
          <p:cNvSpPr>
            <a:spLocks noGrp="1"/>
          </p:cNvSpPr>
          <p:nvPr>
            <p:ph idx="1"/>
          </p:nvPr>
        </p:nvSpPr>
        <p:spPr/>
        <p:txBody>
          <a:bodyPr/>
          <a:lstStyle/>
          <a:p>
            <a:r>
              <a:rPr lang="ar-IQ" dirty="0" err="1" smtClean="0"/>
              <a:t>يساعدعلم</a:t>
            </a:r>
            <a:r>
              <a:rPr lang="ar-IQ" dirty="0" smtClean="0"/>
              <a:t> </a:t>
            </a:r>
            <a:r>
              <a:rPr lang="ar-IQ" dirty="0"/>
              <a:t>النفس السريري المفحوص في تقديم المعلومات الى  الفرد لتوجيهه ونصحه </a:t>
            </a:r>
            <a:endParaRPr lang="en-US" dirty="0"/>
          </a:p>
          <a:p>
            <a:r>
              <a:rPr lang="ar-IQ" dirty="0" smtClean="0"/>
              <a:t>تشجيع </a:t>
            </a:r>
            <a:r>
              <a:rPr lang="ar-IQ" dirty="0"/>
              <a:t>الفرد في التفريغ عن مشاكله التي يعاني منها والتعاطف معه  .</a:t>
            </a:r>
            <a:endParaRPr lang="en-US" dirty="0"/>
          </a:p>
          <a:p>
            <a:r>
              <a:rPr lang="ar-IQ" dirty="0" smtClean="0"/>
              <a:t>الاتصال </a:t>
            </a:r>
            <a:r>
              <a:rPr lang="ar-IQ" dirty="0" err="1"/>
              <a:t>بالاشخاص</a:t>
            </a:r>
            <a:r>
              <a:rPr lang="ar-IQ" dirty="0"/>
              <a:t> المهمين في حياته لتقديم الدعم والاسناد والخروج من العزلة </a:t>
            </a:r>
          </a:p>
          <a:p>
            <a:endParaRPr lang="ar-IQ" dirty="0"/>
          </a:p>
        </p:txBody>
      </p:sp>
    </p:spTree>
    <p:extLst>
      <p:ext uri="{BB962C8B-B14F-4D97-AF65-F5344CB8AC3E}">
        <p14:creationId xmlns:p14="http://schemas.microsoft.com/office/powerpoint/2010/main" val="32130040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8000"/>
            <a:lum/>
          </a:blip>
          <a:srcRect/>
          <a:stretch>
            <a:fillRect t="-3000" b="-3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lvl="0"/>
            <a:r>
              <a:rPr lang="ar-IQ" b="1" dirty="0" smtClean="0"/>
              <a:t>يعرف </a:t>
            </a:r>
            <a:r>
              <a:rPr lang="ar-AE" b="1" dirty="0" smtClean="0"/>
              <a:t>فرانسيس </a:t>
            </a:r>
            <a:r>
              <a:rPr lang="ar-AE" b="1" dirty="0" err="1"/>
              <a:t>وفيلبس</a:t>
            </a:r>
            <a:r>
              <a:rPr lang="ar-AE" dirty="0"/>
              <a:t> (</a:t>
            </a:r>
            <a:r>
              <a:rPr lang="en-US" dirty="0"/>
              <a:t>Francis &amp; Philips, 1982</a:t>
            </a:r>
            <a:r>
              <a:rPr lang="ar-AE" dirty="0"/>
              <a:t>) : </a:t>
            </a:r>
            <a:r>
              <a:rPr lang="ar-IQ" dirty="0" smtClean="0"/>
              <a:t>المهارات الاجتماعية بانها :</a:t>
            </a:r>
            <a:r>
              <a:rPr lang="ar-AE" dirty="0" smtClean="0"/>
              <a:t>" </a:t>
            </a:r>
            <a:r>
              <a:rPr lang="ar-AE" dirty="0"/>
              <a:t>الأساليب التي يرتبط او يتفاعل الفرد من خلالها مع الآخرين ، وتعد ضرورية للتعامل والتوافق مع الآخرين مثل احترام حقوق ومشاعر الآخرين أو القدرة على مساعدة الاخرين والتعاون والمشاركة معهم " . </a:t>
            </a:r>
            <a:endParaRPr lang="en-US" dirty="0"/>
          </a:p>
          <a:p>
            <a:endParaRPr lang="ar-IQ" dirty="0"/>
          </a:p>
        </p:txBody>
      </p:sp>
    </p:spTree>
    <p:extLst>
      <p:ext uri="{BB962C8B-B14F-4D97-AF65-F5344CB8AC3E}">
        <p14:creationId xmlns:p14="http://schemas.microsoft.com/office/powerpoint/2010/main" val="3021947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C00000">
            <a:alpha val="6000"/>
          </a:srgb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فالمهارات الاجتماعية هي :</a:t>
            </a:r>
          </a:p>
          <a:p>
            <a:pPr lvl="0"/>
            <a:r>
              <a:rPr lang="ar-AE" dirty="0" smtClean="0"/>
              <a:t>سلوكي</a:t>
            </a:r>
            <a:r>
              <a:rPr lang="ar-IQ" dirty="0" smtClean="0"/>
              <a:t>ات</a:t>
            </a:r>
            <a:r>
              <a:rPr lang="ar-AE" dirty="0" smtClean="0"/>
              <a:t> </a:t>
            </a:r>
            <a:r>
              <a:rPr lang="ar-AE" dirty="0"/>
              <a:t>متعلمة .</a:t>
            </a:r>
            <a:endParaRPr lang="en-US" dirty="0"/>
          </a:p>
          <a:p>
            <a:pPr lvl="0"/>
            <a:r>
              <a:rPr lang="ar-AE" dirty="0"/>
              <a:t>تتم بين شخصين أو أكثر .</a:t>
            </a:r>
            <a:endParaRPr lang="en-US" dirty="0"/>
          </a:p>
          <a:p>
            <a:pPr lvl="0"/>
            <a:r>
              <a:rPr lang="ar-AE" dirty="0"/>
              <a:t>تزيد من قدرة الفرد على التفاعل مع الآخرين في المواقف المختلفة .</a:t>
            </a:r>
            <a:endParaRPr lang="en-US" dirty="0"/>
          </a:p>
          <a:p>
            <a:r>
              <a:rPr lang="ar-AE" dirty="0"/>
              <a:t>تمكن الفرد من التصرف بطريقة مناسبة ومقبولة اجتماعياً </a:t>
            </a:r>
            <a:endParaRPr lang="ar-IQ" dirty="0"/>
          </a:p>
        </p:txBody>
      </p:sp>
    </p:spTree>
    <p:extLst>
      <p:ext uri="{BB962C8B-B14F-4D97-AF65-F5344CB8AC3E}">
        <p14:creationId xmlns:p14="http://schemas.microsoft.com/office/powerpoint/2010/main" val="4081750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8000"/>
            <a:lum/>
          </a:blip>
          <a:srcRect/>
          <a:stretch>
            <a:fillRect l="1000" r="-8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AE" dirty="0"/>
              <a:t>ان تنمية المهارات الاجتماعية مطلب تربوي مهم ، لأنها تمثل جانباً أساسياً من جوانب شخصية الطالب ، فالإنسان اجتماعي بطبعه وهو محتاج إلى التعامل مع الجماعات المختلفة داخل المجتمع تعاملاً يعود عليه بالنفع وعلى المجموعة التي ينتمي إليها ، أي انه في حاجة إلى جماعة تقبله ، ويشعر بالانتماء إليها ويتفق مع أعضائها في قيمهم واتجاهاتهم ، لذا يحتاج الطفل إلى اكتساب خبرات اجتماعية تجعله يتكيف مع الجماعة </a:t>
            </a:r>
            <a:endParaRPr lang="ar-IQ" dirty="0"/>
          </a:p>
        </p:txBody>
      </p:sp>
    </p:spTree>
    <p:extLst>
      <p:ext uri="{BB962C8B-B14F-4D97-AF65-F5344CB8AC3E}">
        <p14:creationId xmlns:p14="http://schemas.microsoft.com/office/powerpoint/2010/main" val="3096947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8000"/>
            <a:lum/>
          </a:blip>
          <a:srcRect/>
          <a:stretch>
            <a:fillRect t="-10000" b="-10000"/>
          </a:stretch>
        </a:blip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a:bodyPr>
          <a:lstStyle/>
          <a:p>
            <a:r>
              <a:rPr lang="ar-AE" b="1" dirty="0"/>
              <a:t>معوقات اكتساب المهارات الاجتماعية :</a:t>
            </a:r>
            <a:endParaRPr lang="en-US" dirty="0"/>
          </a:p>
          <a:p>
            <a:r>
              <a:rPr lang="ar-AE" dirty="0"/>
              <a:t>	هناك أسباب عديدة تعوق اكتساب المهارات الاجتماعية منها الافتقار إلى نماذج كافية أو تعلم فرص أو التعلم المفتقر إلى الصواب أو مصاعب نفسية ، </a:t>
            </a:r>
            <a:endParaRPr lang="ar-IQ" dirty="0" smtClean="0"/>
          </a:p>
          <a:p>
            <a:r>
              <a:rPr lang="ar-AE" dirty="0" smtClean="0"/>
              <a:t>ان </a:t>
            </a:r>
            <a:r>
              <a:rPr lang="ar-AE" dirty="0"/>
              <a:t>المهارات الاجتماعية يمكن ان تكون قد اكتسبت وتعوقت نتيجة لفترات من الخلل العاطفي مثل القلق والانزواء أو الانطواء على الذات ، وان نقصان المهارات الاجتماعية يؤدي إلى مزيد من المشاكل الاجتماعية ، بل لوحظ ان المشاعر السلبية لدى الطلاب ترتبط بقصور المهارات الاجتماعية . </a:t>
            </a:r>
            <a:endParaRPr lang="ar-IQ" dirty="0"/>
          </a:p>
        </p:txBody>
      </p:sp>
    </p:spTree>
    <p:extLst>
      <p:ext uri="{BB962C8B-B14F-4D97-AF65-F5344CB8AC3E}">
        <p14:creationId xmlns:p14="http://schemas.microsoft.com/office/powerpoint/2010/main" val="2803451070"/>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718</Words>
  <Application>Microsoft Office PowerPoint</Application>
  <PresentationFormat>عرض على الشاشة (3:4)‏</PresentationFormat>
  <Paragraphs>48</Paragraphs>
  <Slides>14</Slides>
  <Notes>0</Notes>
  <HiddenSlides>0</HiddenSlides>
  <MMClips>0</MMClips>
  <ScaleCrop>false</ScaleCrop>
  <HeadingPairs>
    <vt:vector size="4" baseType="variant">
      <vt:variant>
        <vt:lpstr>نسق</vt:lpstr>
      </vt:variant>
      <vt:variant>
        <vt:i4>1</vt:i4>
      </vt:variant>
      <vt:variant>
        <vt:lpstr>عناوين الشرائح</vt:lpstr>
      </vt:variant>
      <vt:variant>
        <vt:i4>14</vt:i4>
      </vt:variant>
    </vt:vector>
  </HeadingPairs>
  <TitlesOfParts>
    <vt:vector size="15" baseType="lpstr">
      <vt:lpstr>سمة Office</vt:lpstr>
      <vt:lpstr>خدمات علم النفس السريري </vt:lpstr>
      <vt:lpstr>ثانيا  الخدمات ألاجتماعية : </vt:lpstr>
      <vt:lpstr>عرض تقديمي في PowerPoint</vt:lpstr>
      <vt:lpstr>عرض تقديمي في PowerPoint</vt:lpstr>
      <vt:lpstr>ومن الخدمات التي يقوم بها علم النفس الاكلينيكي في هذا المجال:</vt:lpstr>
      <vt:lpstr>عرض تقديمي في PowerPoint</vt:lpstr>
      <vt:lpstr>عرض تقديمي في PowerPoint</vt:lpstr>
      <vt:lpstr>عرض تقديمي في PowerPoint</vt:lpstr>
      <vt:lpstr>عرض تقديمي في PowerPoint</vt:lpstr>
      <vt:lpstr>اما خدمات علم النفس الاكلينيكي في هذا الجانب فهي:</vt:lpstr>
      <vt:lpstr>عرض تقديمي في PowerPoint</vt:lpstr>
      <vt:lpstr>عرض تقديمي في PowerPoint</vt:lpstr>
      <vt:lpstr>عرض تقديمي في PowerPoint</vt:lpstr>
      <vt:lpstr>خدمات التاهيل المجتمعي التي يقدمها الاكلينيكي</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Maher</cp:lastModifiedBy>
  <cp:revision>8</cp:revision>
  <dcterms:created xsi:type="dcterms:W3CDTF">2019-11-03T21:31:00Z</dcterms:created>
  <dcterms:modified xsi:type="dcterms:W3CDTF">2021-01-21T06:56:52Z</dcterms:modified>
</cp:coreProperties>
</file>